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408" r:id="rId3"/>
    <p:sldId id="407" r:id="rId4"/>
    <p:sldId id="409" r:id="rId5"/>
  </p:sldIdLst>
  <p:sldSz cx="9144000" cy="5143500" type="screen16x9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AED76C4-2A7B-458B-AE96-FB53752F1A1D}">
          <p14:sldIdLst>
            <p14:sldId id="408"/>
            <p14:sldId id="407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61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慧超" initials="胡慧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5C"/>
    <a:srgbClr val="0F14BC"/>
    <a:srgbClr val="0F1ABC"/>
    <a:srgbClr val="141EBC"/>
    <a:srgbClr val="0917BA"/>
    <a:srgbClr val="3680F2"/>
    <a:srgbClr val="00025D"/>
    <a:srgbClr val="5A5AFF"/>
    <a:srgbClr val="35AA54"/>
    <a:srgbClr val="FB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1682" autoAdjust="0"/>
  </p:normalViewPr>
  <p:slideViewPr>
    <p:cSldViewPr showGuides="1">
      <p:cViewPr varScale="1">
        <p:scale>
          <a:sx n="116" d="100"/>
          <a:sy n="116" d="100"/>
        </p:scale>
        <p:origin x="384" y="72"/>
      </p:cViewPr>
      <p:guideLst>
        <p:guide orient="horz" pos="1461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5.xml"/><Relationship Id="rId10" Type="http://schemas.openxmlformats.org/officeDocument/2006/relationships/commentAuthors" Target="commentAuthor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4C4C-F5E4-4C80-BE94-27A17D104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E9102-46F4-4F9E-B3A0-EDBAA5561A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239" y="347836"/>
            <a:ext cx="1440000" cy="439199"/>
          </a:xfrm>
          <a:prstGeom prst="rect">
            <a:avLst/>
          </a:prstGeom>
        </p:spPr>
      </p:pic>
      <p:sp>
        <p:nvSpPr>
          <p:cNvPr id="13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85275"/>
            <a:ext cx="730800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1pPr>
            <a:lvl2pPr marL="3429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2pPr>
            <a:lvl3pPr marL="6858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3pPr>
            <a:lvl4pPr marL="10287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4pPr>
            <a:lvl5pPr marL="13716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单击此处添加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805358"/>
            <a:ext cx="7308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457200" rtl="0" eaLnBrk="1" latinLnBrk="0" hangingPunct="1">
              <a:buFontTx/>
              <a:buNone/>
              <a:defRPr kumimoji="1" lang="zh-CN" altLang="en-US" sz="1600" kern="1200" spc="150" dirty="0" smtClean="0">
                <a:solidFill>
                  <a:srgbClr val="CD0000"/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2pPr>
            <a:lvl3pPr marL="6858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3pPr>
            <a:lvl4pPr marL="10287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4pPr>
            <a:lvl5pPr marL="13716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单击此处添加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副标题</a:t>
            </a:r>
            <a:endParaRPr kumimoji="1" lang="zh-CN" altLang="en-US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922373" y="4379618"/>
            <a:ext cx="7308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457200" rtl="0" eaLnBrk="1" latinLnBrk="0" hangingPunct="1">
              <a:buFontTx/>
              <a:buNone/>
              <a:defRPr kumimoji="1" lang="zh-CN" altLang="en-US" sz="1200" kern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2pPr>
            <a:lvl3pPr marL="6858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3pPr>
            <a:lvl4pPr marL="10287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4pPr>
            <a:lvl5pPr marL="13716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单击此处添加汇报人信息</a:t>
            </a:r>
            <a:endParaRPr kumimoji="1" lang="zh-CN" altLang="en-US" dirty="0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2314575"/>
            <a:ext cx="8229600" cy="1677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kumimoji="1" lang="zh-CN" altLang="en-US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单击中间的图片按钮插入</a:t>
            </a:r>
            <a:r>
              <a:rPr kumimoji="1" lang="en-US" altLang="zh-CN" dirty="0"/>
              <a:t>PPT</a:t>
            </a:r>
            <a:r>
              <a:rPr kumimoji="1" lang="zh-CN" altLang="en-US" dirty="0"/>
              <a:t>主题图片，使用裁剪工具可调整图片取景。建议选择简洁大气，与标题内容相符的图片。</a:t>
            </a:r>
            <a:endParaRPr kumimoji="1" lang="zh-CN" altLang="en-US" dirty="0"/>
          </a:p>
        </p:txBody>
      </p:sp>
      <p:pic>
        <p:nvPicPr>
          <p:cNvPr id="12" name="图片 11"/>
          <p:cNvPicPr/>
          <p:nvPr userDrawn="1"/>
        </p:nvPicPr>
        <p:blipFill rotWithShape="1">
          <a:blip r:embed="rId3"/>
          <a:srcRect r="269"/>
          <a:stretch>
            <a:fillRect/>
          </a:stretch>
        </p:blipFill>
        <p:spPr>
          <a:xfrm>
            <a:off x="914400" y="3991641"/>
            <a:ext cx="8229600" cy="136800"/>
          </a:xfrm>
          <a:prstGeom prst="rect">
            <a:avLst/>
          </a:prstGeom>
          <a:ln>
            <a:noFill/>
          </a:ln>
        </p:spPr>
      </p:pic>
      <p:sp>
        <p:nvSpPr>
          <p:cNvPr id="52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0830" y="4594915"/>
            <a:ext cx="7308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457200" rtl="0" eaLnBrk="1" latinLnBrk="0" hangingPunct="1">
              <a:buFontTx/>
              <a:buNone/>
              <a:defRPr kumimoji="1" lang="zh-CN" altLang="en-US" sz="1200" kern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2pPr>
            <a:lvl3pPr marL="6858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3pPr>
            <a:lvl4pPr marL="10287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4pPr>
            <a:lvl5pPr marL="1371600" indent="0">
              <a:buFontTx/>
              <a:buNone/>
              <a:defRPr>
                <a:latin typeface="微软雅黑" panose="00000500000000000000" pitchFamily="34" charset="-122"/>
                <a:ea typeface="微软雅黑" panose="00000500000000000000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单击此处添加汇报时间信息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717737" y="531982"/>
            <a:ext cx="931458" cy="659088"/>
            <a:chOff x="719804" y="531982"/>
            <a:chExt cx="931458" cy="659088"/>
          </a:xfrm>
        </p:grpSpPr>
        <p:sp>
          <p:nvSpPr>
            <p:cNvPr id="17" name="文本框 16"/>
            <p:cNvSpPr txBox="1"/>
            <p:nvPr/>
          </p:nvSpPr>
          <p:spPr>
            <a:xfrm>
              <a:off x="719804" y="531982"/>
              <a:ext cx="93145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zh-CN" altLang="en-US" sz="2800" b="1" spc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0000500000000000000" pitchFamily="34" charset="-122"/>
                  <a:ea typeface="微软雅黑" panose="00000500000000000000" pitchFamily="34" charset="-122"/>
                </a:rPr>
                <a:t>目</a:t>
              </a:r>
              <a:r>
                <a:rPr kumimoji="1"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0000500000000000000" pitchFamily="34" charset="-122"/>
                  <a:ea typeface="微软雅黑" panose="00000500000000000000" pitchFamily="34" charset="-122"/>
                </a:rPr>
                <a:t>录</a:t>
              </a:r>
              <a:endPara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9592" y="1007889"/>
              <a:ext cx="855902" cy="183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kumimoji="1"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0000500000000000000" pitchFamily="34" charset="-122"/>
                  <a:ea typeface="微软雅黑" panose="00000500000000000000" pitchFamily="34" charset="-122"/>
                </a:rPr>
                <a:t>CONTENTS</a:t>
              </a: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0775" y="324000"/>
            <a:ext cx="1080000" cy="329400"/>
          </a:xfrm>
          <a:prstGeom prst="rect">
            <a:avLst/>
          </a:prstGeom>
        </p:spPr>
      </p:pic>
      <p:pic>
        <p:nvPicPr>
          <p:cNvPr id="10" name="图片 9"/>
          <p:cNvPicPr/>
          <p:nvPr userDrawn="1"/>
        </p:nvPicPr>
        <p:blipFill rotWithShape="1">
          <a:blip r:embed="rId3"/>
          <a:srcRect r="11111"/>
          <a:stretch>
            <a:fillRect/>
          </a:stretch>
        </p:blipFill>
        <p:spPr>
          <a:xfrm>
            <a:off x="1828801" y="1062294"/>
            <a:ext cx="7315199" cy="72000"/>
          </a:xfrm>
          <a:prstGeom prst="rect">
            <a:avLst/>
          </a:prstGeom>
        </p:spPr>
      </p:pic>
      <p:pic>
        <p:nvPicPr>
          <p:cNvPr id="11" name="图片 10"/>
          <p:cNvPicPr/>
          <p:nvPr userDrawn="1"/>
        </p:nvPicPr>
        <p:blipFill rotWithShape="1">
          <a:blip r:embed="rId3"/>
          <a:srcRect l="15123" r="78338"/>
          <a:stretch>
            <a:fillRect/>
          </a:stretch>
        </p:blipFill>
        <p:spPr>
          <a:xfrm>
            <a:off x="0" y="1062294"/>
            <a:ext cx="538132" cy="72000"/>
          </a:xfrm>
          <a:prstGeom prst="rect">
            <a:avLst/>
          </a:prstGeom>
        </p:spPr>
      </p:pic>
      <p:sp>
        <p:nvSpPr>
          <p:cNvPr id="2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65734" y="1962010"/>
            <a:ext cx="576000" cy="684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ts val="6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lang="zh-CN" alt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9195" y="2109871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9195" y="2377159"/>
            <a:ext cx="2520000" cy="54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732" y="3282273"/>
            <a:ext cx="576000" cy="684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ts val="6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lang="zh-CN" alt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649195" y="3444927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</a:t>
            </a:r>
            <a:endParaRPr kumimoji="1" lang="zh-CN" altLang="en-US" dirty="0"/>
          </a:p>
        </p:txBody>
      </p:sp>
      <p:sp>
        <p:nvSpPr>
          <p:cNvPr id="33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1649195" y="3707846"/>
            <a:ext cx="2520000" cy="54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  <a:endParaRPr kumimoji="1" lang="zh-CN" altLang="en-US" dirty="0"/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974807" y="1962010"/>
            <a:ext cx="576000" cy="684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ts val="6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lang="zh-CN" alt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5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5668658" y="2109871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</a:t>
            </a:r>
            <a:endParaRPr kumimoji="1" lang="zh-CN" altLang="en-US" dirty="0"/>
          </a:p>
        </p:txBody>
      </p:sp>
      <p:sp>
        <p:nvSpPr>
          <p:cNvPr id="36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668658" y="2377160"/>
            <a:ext cx="2520000" cy="54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4974807" y="3282273"/>
            <a:ext cx="576000" cy="684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ts val="6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lang="zh-CN" alt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8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668658" y="3444927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</a:t>
            </a:r>
            <a:endParaRPr kumimoji="1" lang="zh-CN" altLang="en-US" dirty="0"/>
          </a:p>
        </p:txBody>
      </p:sp>
      <p:sp>
        <p:nvSpPr>
          <p:cNvPr id="39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5668658" y="3707847"/>
            <a:ext cx="2520000" cy="54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  <a:cs typeface="+mn-cs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（单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1153594"/>
            <a:ext cx="8280400" cy="36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2pPr>
            <a:lvl3pPr marL="6858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3pPr>
            <a:lvl4pPr marL="10287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4pPr>
            <a:lvl5pPr marL="1371600" indent="0">
              <a:buFontTx/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单击此处添加正文内容</a:t>
            </a:r>
            <a:endParaRPr kumimoji="1" lang="zh-CN" altLang="en-US" dirty="0"/>
          </a:p>
        </p:txBody>
      </p:sp>
      <p:cxnSp>
        <p:nvCxnSpPr>
          <p:cNvPr id="3" name="直接连接符 15"/>
          <p:cNvCxnSpPr/>
          <p:nvPr userDrawn="1"/>
        </p:nvCxnSpPr>
        <p:spPr>
          <a:xfrm flipV="1">
            <a:off x="431800" y="862652"/>
            <a:ext cx="6641593" cy="1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1800" y="351694"/>
            <a:ext cx="68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1pPr>
          </a:lstStyle>
          <a:p>
            <a:r>
              <a:rPr lang="zh-CN" altLang="en-US" dirty="0"/>
              <a:t>单击此处添加正文标题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7660775" y="324000"/>
            <a:ext cx="1080000" cy="329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（双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1800" y="352800"/>
            <a:ext cx="68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1pPr>
          </a:lstStyle>
          <a:p>
            <a:r>
              <a:rPr lang="zh-CN" altLang="en-US" dirty="0"/>
              <a:t>单击此处添加正文标题中文</a:t>
            </a:r>
            <a:endParaRPr lang="en-US" dirty="0"/>
          </a:p>
        </p:txBody>
      </p:sp>
      <p:cxnSp>
        <p:nvCxnSpPr>
          <p:cNvPr id="10" name="直接连接符 15"/>
          <p:cNvCxnSpPr/>
          <p:nvPr userDrawn="1"/>
        </p:nvCxnSpPr>
        <p:spPr>
          <a:xfrm flipV="1">
            <a:off x="431800" y="1030146"/>
            <a:ext cx="6641593" cy="1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1349798"/>
            <a:ext cx="8280400" cy="34397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2pPr>
            <a:lvl3pPr marL="6858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3pPr>
            <a:lvl4pPr marL="10287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4pPr>
            <a:lvl5pPr marL="1371600" indent="0">
              <a:buFontTx/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单击此处添加正文内容</a:t>
            </a:r>
            <a:endParaRPr kumimoji="1"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94729"/>
            <a:ext cx="6840538" cy="1846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单击此处添加正文标题英文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7660775" y="324000"/>
            <a:ext cx="1080000" cy="329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2769" y="2334150"/>
            <a:ext cx="3198462" cy="475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-450"/>
            <a:ext cx="9144002" cy="5144400"/>
            <a:chOff x="-2" y="-450"/>
            <a:chExt cx="9144002" cy="5144400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4572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9144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>
              <a:off x="13716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8288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22860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27432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32004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6576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>
              <a:off x="41148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45720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50292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54864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59436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64008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68580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73152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77724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82296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8686800" y="-450"/>
              <a:ext cx="0" cy="514440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rot="5400000">
              <a:off x="4571999" y="-431482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 rot="5400000">
              <a:off x="4571999" y="-405765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 rot="5400000">
              <a:off x="4571999" y="-380047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 rot="5400000">
              <a:off x="4571999" y="-354330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 rot="5400000">
              <a:off x="4571999" y="-328612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 rot="5400000">
              <a:off x="4571999" y="-302895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 rot="5400000">
              <a:off x="4571999" y="-277177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 rot="5400000">
              <a:off x="4571999" y="-251460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 rot="5400000">
              <a:off x="4571999" y="-225742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 rot="5400000">
              <a:off x="4571999" y="-200025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 rot="5400000">
              <a:off x="4571999" y="-174307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/>
            <p:nvPr/>
          </p:nvCxnSpPr>
          <p:spPr>
            <a:xfrm rot="5400000">
              <a:off x="4571999" y="-148590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/>
            <p:nvPr/>
          </p:nvCxnSpPr>
          <p:spPr>
            <a:xfrm rot="5400000">
              <a:off x="4571999" y="-122872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/>
            <p:nvPr/>
          </p:nvCxnSpPr>
          <p:spPr>
            <a:xfrm rot="5400000">
              <a:off x="4571999" y="-97155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 rot="5400000">
              <a:off x="4571999" y="-71437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 rot="5400000">
              <a:off x="4571999" y="-457201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 rot="5400000">
              <a:off x="4571999" y="-200026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 rot="5400000">
              <a:off x="4571999" y="57149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/>
            <p:cNvCxnSpPr/>
            <p:nvPr/>
          </p:nvCxnSpPr>
          <p:spPr>
            <a:xfrm rot="5400000">
              <a:off x="4571999" y="314324"/>
              <a:ext cx="0" cy="914400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SEDS_d46a6755_38f97e1c_1_3"/>
          <p:cNvSpPr txBox="1">
            <a:spLocks noChangeAspect="1"/>
          </p:cNvSpPr>
          <p:nvPr userDrawn="1"/>
        </p:nvSpPr>
        <p:spPr>
          <a:xfrm rot="18900000">
            <a:off x="1645558" y="2194499"/>
            <a:ext cx="5852884" cy="754502"/>
          </a:xfrm>
          <a:prstGeom prst="rect">
            <a:avLst/>
          </a:prstGeom>
          <a:noFill/>
        </p:spPr>
        <p:txBody>
          <a:bodyPr vert="horz"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3400" b="0" i="0" u="none" normalizeH="0" smtClean="0">
                <a:solidFill>
                  <a:srgbClr val="808080">
                    <a:alpha val="3137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393284  da hua  2025-06-27</a:t>
            </a:r>
            <a:endParaRPr kumimoji="0" lang="zh-CN" altLang="en-US" sz="3400" b="0" i="0" u="none" normalizeH="0" dirty="0" smtClean="0">
              <a:solidFill>
                <a:srgbClr val="808080">
                  <a:alpha val="3137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tags" Target="../tags/tag4.xml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1800" y="351913"/>
            <a:ext cx="6840000" cy="30734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2025</a:t>
            </a:r>
            <a:r>
              <a:rPr lang="zh-CN" altLang="en-US" dirty="0" smtClean="0">
                <a:solidFill>
                  <a:schemeClr val="bg1"/>
                </a:solidFill>
              </a:rPr>
              <a:t>重点项目</a:t>
            </a:r>
            <a:r>
              <a:rPr lang="en-US" altLang="zh-CN" dirty="0" smtClean="0">
                <a:solidFill>
                  <a:schemeClr val="bg1"/>
                </a:solidFill>
              </a:rPr>
              <a:t>-吸塑盒配送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528" y="1276112"/>
            <a:ext cx="254635" cy="1843405"/>
          </a:xfrm>
          <a:prstGeom prst="rect">
            <a:avLst/>
          </a:prstGeom>
          <a:noFill/>
          <a:ln w="25400" cmpd="sng">
            <a:solidFill>
              <a:schemeClr val="bg1"/>
            </a:solidFill>
            <a:prstDash val="sysDash"/>
          </a:ln>
        </p:spPr>
        <p:txBody>
          <a:bodyPr vert="eaVert" wrap="square" lIns="144000" rIns="72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项目背景</a:t>
            </a:r>
            <a:endParaRPr lang="zh-CN" altLang="en-US" sz="900" b="1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917675" y="1280386"/>
            <a:ext cx="254635" cy="1843405"/>
          </a:xfrm>
          <a:prstGeom prst="rect">
            <a:avLst/>
          </a:prstGeom>
          <a:noFill/>
          <a:ln w="25400" cmpd="sng">
            <a:solidFill>
              <a:schemeClr val="bg1"/>
            </a:solidFill>
            <a:prstDash val="sysDash"/>
          </a:ln>
        </p:spPr>
        <p:txBody>
          <a:bodyPr vert="eaVert" wrap="square" lIns="144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b="1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项目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实施</a:t>
            </a:r>
            <a:endParaRPr lang="zh-CN" altLang="en-US" sz="900" b="1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433" y="2068162"/>
            <a:ext cx="2160037" cy="1060450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一方面传统的人工搬运作业方式存在效率低下，劳动强大大等问题</a:t>
            </a:r>
            <a:endParaRPr lang="zh-CN" altLang="en-US" sz="7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另一方面现场物料配送已开始实现 AGV + 电梯组合代替传统的人工搬运方式，为做好物流统一规划及降低人工成本，现将点胶物料配送与现有包材物料配送做统一整合。</a:t>
            </a:r>
            <a:endParaRPr lang="zh-CN" altLang="en-US" sz="7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38" y="1276112"/>
            <a:ext cx="687156" cy="5889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081" y="1276112"/>
            <a:ext cx="733308" cy="596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439" y="1907575"/>
            <a:ext cx="731889" cy="6273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784" y="1907575"/>
            <a:ext cx="674135" cy="6396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763" y="2602761"/>
            <a:ext cx="687156" cy="5210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1794" y="2612871"/>
            <a:ext cx="747883" cy="51833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51940" y="2716272"/>
            <a:ext cx="50405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/>
                </a:solidFill>
              </a:rPr>
              <a:t>注塑区</a:t>
            </a:r>
            <a:endParaRPr lang="zh-CN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71556" y="1325073"/>
            <a:ext cx="460504" cy="239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b="1" dirty="0" smtClean="0">
                <a:solidFill>
                  <a:schemeClr val="tx1"/>
                </a:solidFill>
              </a:rPr>
              <a:t>包材区</a:t>
            </a:r>
            <a:endParaRPr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08595" y="1295400"/>
            <a:ext cx="1029970" cy="184404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  <a:effectLst>
            <a:softEdge rad="0"/>
          </a:effectLst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使用定制</a:t>
            </a:r>
            <a:r>
              <a:rPr lang="en-US" altLang="zh-CN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 pad </a:t>
            </a: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端下发任务，重复下发任务检测。</a:t>
            </a:r>
            <a:endParaRPr lang="en-US" altLang="zh-CN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跨环境智能电梯调度。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520" y="1132096"/>
            <a:ext cx="8640960" cy="2160240"/>
          </a:xfrm>
          <a:prstGeom prst="rect">
            <a:avLst/>
          </a:prstGeom>
          <a:noFill/>
          <a:ln cap="flat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1520" y="3533929"/>
            <a:ext cx="8640960" cy="1512553"/>
          </a:xfrm>
          <a:prstGeom prst="rect">
            <a:avLst/>
          </a:prstGeom>
          <a:noFill/>
          <a:ln cap="flat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6086" y="3556717"/>
            <a:ext cx="187472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长距离电梯组合</a:t>
            </a:r>
            <a:r>
              <a:rPr lang="zh-CN" altLang="en-US" sz="1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运输</a:t>
            </a:r>
            <a:endParaRPr lang="zh-CN" altLang="en-US" sz="1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87822" y="3556717"/>
            <a:ext cx="187472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首个跨环境与高强度电梯组合</a:t>
            </a:r>
            <a:endParaRPr lang="zh-CN" altLang="en-US" sz="10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89244" y="3556717"/>
            <a:ext cx="187472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点胶智能物流项目落地</a:t>
            </a:r>
            <a:endParaRPr lang="zh-CN" altLang="en-US" sz="10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3236" y="3852695"/>
            <a:ext cx="25204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现场物料配送已开始实现 AGV + 电梯组合代替传统的人工搬运方式，为做好物流统一规划及降低人工成本，现将点胶物料配送与现有包材物料配送做统一整合。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11637" y="3839403"/>
            <a:ext cx="25204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使用跨环境 PAD</a:t>
            </a:r>
            <a:r>
              <a:rPr lang="en-US" altLang="zh-CN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 </a:t>
            </a: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下发任务，经过多个环境及电梯，为后续项目提供基础经验。</a:t>
            </a:r>
            <a:endParaRPr lang="zh-CN" altLang="en-US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高强度</a:t>
            </a:r>
            <a:r>
              <a:rPr lang="en-US" altLang="zh-CN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 AGV </a:t>
            </a: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电梯组合使用率，提高电梯使用率，增加物流</a:t>
            </a: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效率。</a:t>
            </a:r>
            <a:endParaRPr lang="zh-CN" altLang="en-US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48883" y="3807419"/>
            <a:ext cx="2520423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二楼连廊接入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跨环境，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禁止通道堆放物料。</a:t>
            </a:r>
            <a:endParaRPr lang="en-US" altLang="zh-CN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实现点胶送料模式切换为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AGV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送料到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车间的配送模式。</a:t>
            </a:r>
            <a:endParaRPr lang="en-US" altLang="zh-CN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优化配送物料人员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1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人，同时提升物流配送效率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60%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353528" y="3720133"/>
            <a:ext cx="254635" cy="1161870"/>
          </a:xfrm>
          <a:prstGeom prst="rect">
            <a:avLst/>
          </a:prstGeom>
          <a:noFill/>
          <a:ln w="25400" cmpd="sng">
            <a:solidFill>
              <a:schemeClr val="bg1"/>
            </a:solidFill>
            <a:prstDash val="sysDash"/>
          </a:ln>
        </p:spPr>
        <p:txBody>
          <a:bodyPr vert="eaVert" wrap="square" lIns="144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项目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成果</a:t>
            </a:r>
            <a:endParaRPr lang="zh-CN" altLang="en-US" sz="900" b="1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405" y="1276350"/>
            <a:ext cx="2764790" cy="1873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rcRect r="37665" b="22424"/>
          <a:stretch>
            <a:fillRect/>
          </a:stretch>
        </p:blipFill>
        <p:spPr>
          <a:xfrm>
            <a:off x="699770" y="1276350"/>
            <a:ext cx="767715" cy="7162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rcRect r="20188" b="460"/>
          <a:stretch>
            <a:fillRect/>
          </a:stretch>
        </p:blipFill>
        <p:spPr>
          <a:xfrm>
            <a:off x="1547495" y="1295400"/>
            <a:ext cx="683260" cy="697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100" y="1295400"/>
            <a:ext cx="525780" cy="7035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1385" y="1275715"/>
            <a:ext cx="1767840" cy="1874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1800" y="351913"/>
            <a:ext cx="6840000" cy="30734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2025</a:t>
            </a:r>
            <a:r>
              <a:rPr lang="zh-CN" altLang="en-US" dirty="0" smtClean="0">
                <a:solidFill>
                  <a:schemeClr val="bg1"/>
                </a:solidFill>
              </a:rPr>
              <a:t>重点项目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存储备料跨楼层</a:t>
            </a:r>
            <a:r>
              <a:rPr lang="zh-CN" altLang="en-US" dirty="0" smtClean="0">
                <a:solidFill>
                  <a:schemeClr val="bg1"/>
                </a:solidFill>
              </a:rPr>
              <a:t>智慧物流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528" y="1276112"/>
            <a:ext cx="254635" cy="1843405"/>
          </a:xfrm>
          <a:prstGeom prst="rect">
            <a:avLst/>
          </a:prstGeom>
          <a:noFill/>
          <a:ln w="25400" cmpd="sng">
            <a:solidFill>
              <a:schemeClr val="bg1"/>
            </a:solidFill>
            <a:prstDash val="sysDash"/>
          </a:ln>
        </p:spPr>
        <p:txBody>
          <a:bodyPr vert="eaVert" wrap="square" lIns="144000" rIns="72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项目背景</a:t>
            </a:r>
            <a:endParaRPr lang="zh-CN" altLang="en-US" sz="900" b="1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917675" y="1280386"/>
            <a:ext cx="254635" cy="1843405"/>
          </a:xfrm>
          <a:prstGeom prst="rect">
            <a:avLst/>
          </a:prstGeom>
          <a:noFill/>
          <a:ln w="25400" cmpd="sng">
            <a:solidFill>
              <a:schemeClr val="bg1"/>
            </a:solidFill>
            <a:prstDash val="sysDash"/>
          </a:ln>
        </p:spPr>
        <p:txBody>
          <a:bodyPr vert="eaVert" wrap="square" lIns="144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b="1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项目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实施</a:t>
            </a:r>
            <a:endParaRPr lang="zh-CN" altLang="en-US" sz="900" b="1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003" y="2536792"/>
            <a:ext cx="2160037" cy="57594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AGV 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局限于单服务器无法跨环境与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使用电梯，无法实现自动化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送料；</a:t>
            </a:r>
            <a:endParaRPr lang="en-US" altLang="zh-CN" sz="7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无智能调度系统，人工频繁手动调度</a:t>
            </a:r>
            <a:r>
              <a:rPr lang="en-US" altLang="zh-CN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 AGV</a:t>
            </a:r>
            <a:r>
              <a:rPr lang="zh-CN" altLang="en-US" sz="7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；</a:t>
            </a:r>
            <a:endParaRPr lang="zh-CN" altLang="en-US" sz="7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38" y="1276112"/>
            <a:ext cx="687156" cy="5889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84" y="1907575"/>
            <a:ext cx="674135" cy="6396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63" y="2602761"/>
            <a:ext cx="687156" cy="52103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51940" y="2716272"/>
            <a:ext cx="50405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/>
                </a:solidFill>
              </a:rPr>
              <a:t>注塑区</a:t>
            </a:r>
            <a:endParaRPr lang="zh-CN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71556" y="1325073"/>
            <a:ext cx="460504" cy="239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b="1" dirty="0" smtClean="0">
                <a:solidFill>
                  <a:schemeClr val="tx1"/>
                </a:solidFill>
              </a:rPr>
              <a:t>包材区</a:t>
            </a:r>
            <a:endParaRPr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53835" y="1276350"/>
            <a:ext cx="2186940" cy="184340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  <a:effectLst>
            <a:softEdge rad="0"/>
          </a:effectLst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新增多服务器电梯协同跨环境实现全域配送，支持非电梯区域通过跨环境实现电梯功能</a:t>
            </a:r>
            <a:r>
              <a:rPr lang="zh-CN" altLang="zh-CN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支持。</a:t>
            </a:r>
            <a:endParaRPr lang="zh-CN" altLang="zh-CN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zh-CN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出库直接配送到车间</a:t>
            </a:r>
            <a:r>
              <a:rPr lang="zh-CN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线体，无需二次配送。</a:t>
            </a:r>
            <a:endParaRPr lang="en-US" altLang="zh-CN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智能调车，避免过多空车跨环境无效调车，占用大量设备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资源。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520" y="1132096"/>
            <a:ext cx="8640960" cy="2160240"/>
          </a:xfrm>
          <a:prstGeom prst="rect">
            <a:avLst/>
          </a:prstGeom>
          <a:noFill/>
          <a:ln cap="flat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1520" y="3533929"/>
            <a:ext cx="8640960" cy="1512553"/>
          </a:xfrm>
          <a:prstGeom prst="rect">
            <a:avLst/>
          </a:prstGeom>
          <a:noFill/>
          <a:ln cap="flat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6086" y="3556717"/>
            <a:ext cx="187472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多服务器协同打通三层区域</a:t>
            </a:r>
            <a:endParaRPr lang="zh-CN" altLang="en-US" sz="1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87822" y="3556717"/>
            <a:ext cx="187472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动态调车减少设备管控压力</a:t>
            </a:r>
            <a:endParaRPr lang="zh-CN" altLang="en-US" sz="10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89244" y="3556717"/>
            <a:ext cx="187472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存储</a:t>
            </a:r>
            <a:r>
              <a:rPr lang="zh-CN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备料智能物流项目落地</a:t>
            </a:r>
            <a:endParaRPr lang="zh-CN" altLang="en-US" sz="10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3236" y="3852695"/>
            <a:ext cx="25204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通过跨环境与电梯的协同配合，打通备料货架直送存储一部及华消工厂的路线，配合 NOC 系统货架直达目标点。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技术上实现全域配送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支持。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11637" y="3839403"/>
            <a:ext cx="25204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因配送距离较远，设备返程较为浪费时间，设备停留又会导致浪费 AGV 设备资源，使用动态调车控制车间内设备数量，智能调配。</a:t>
            </a:r>
            <a:endParaRPr lang="zh-CN" altLang="en-US" sz="900" dirty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48883" y="3807419"/>
            <a:ext cx="2520423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跨环境区域扩大，新增三楼与一楼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区域。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实现存储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备料出库模式切换为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AGV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送料到线的配送模式。</a:t>
            </a:r>
            <a:endParaRPr lang="en-US" altLang="zh-CN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优化配送物料人员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3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人，同时提升物流配送效率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60%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。</a:t>
            </a:r>
            <a:endParaRPr lang="zh-CN" altLang="en-US" sz="900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786" y="1328399"/>
            <a:ext cx="1028953" cy="1087441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353528" y="3720133"/>
            <a:ext cx="254635" cy="1161870"/>
          </a:xfrm>
          <a:prstGeom prst="rect">
            <a:avLst/>
          </a:prstGeom>
          <a:noFill/>
          <a:ln w="25400" cmpd="sng">
            <a:solidFill>
              <a:schemeClr val="bg1"/>
            </a:solidFill>
            <a:prstDash val="sysDash"/>
          </a:ln>
        </p:spPr>
        <p:txBody>
          <a:bodyPr vert="eaVert" wrap="square" lIns="144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项目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0000500000000000000" pitchFamily="34" charset="-122"/>
                <a:ea typeface="微软雅黑" panose="00000500000000000000" pitchFamily="34" charset="-122"/>
              </a:rPr>
              <a:t>成果</a:t>
            </a:r>
            <a:endParaRPr lang="zh-CN" altLang="en-US" sz="900" b="1" dirty="0" smtClean="0">
              <a:solidFill>
                <a:schemeClr val="bg1"/>
              </a:solidFill>
              <a:latin typeface="微软雅黑" panose="00000500000000000000" pitchFamily="34" charset="-122"/>
              <a:ea typeface="微软雅黑" panose="0000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3280" y="1280160"/>
            <a:ext cx="1315085" cy="1859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580" y="1280160"/>
            <a:ext cx="1329690" cy="18580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225" y="1331595"/>
            <a:ext cx="1103630" cy="1082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830" y="1336040"/>
            <a:ext cx="877570" cy="1079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7740" y="1282700"/>
            <a:ext cx="447675" cy="185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1800" y="351913"/>
            <a:ext cx="6840000" cy="30734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2025-</a:t>
            </a:r>
            <a:r>
              <a:rPr lang="zh-CN" altLang="en-US" dirty="0">
                <a:solidFill>
                  <a:schemeClr val="bg1"/>
                </a:solidFill>
              </a:rPr>
              <a:t>电梯跨环境配送一览图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6055" y="987425"/>
            <a:ext cx="4514215" cy="3992880"/>
          </a:xfrm>
          <a:prstGeom prst="round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56" name="文本占位符 4"/>
          <p:cNvSpPr>
            <a:spLocks noGrp="1"/>
          </p:cNvSpPr>
          <p:nvPr/>
        </p:nvSpPr>
        <p:spPr>
          <a:xfrm>
            <a:off x="395605" y="1355090"/>
            <a:ext cx="32766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全区域打通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文本占位符 5"/>
          <p:cNvSpPr>
            <a:spLocks noGrp="1"/>
          </p:cNvSpPr>
          <p:nvPr/>
        </p:nvSpPr>
        <p:spPr>
          <a:xfrm>
            <a:off x="395605" y="1863090"/>
            <a:ext cx="32766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sym typeface="+mn-ea"/>
              </a:rPr>
              <a:t>通过多个服务器跨环境模块结合电梯模块，实现全区域配送，兼容多个不同版本服务器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9" name="文本占位符 7"/>
          <p:cNvSpPr>
            <a:spLocks noGrp="1"/>
          </p:cNvSpPr>
          <p:nvPr/>
        </p:nvSpPr>
        <p:spPr>
          <a:xfrm>
            <a:off x="395605" y="3359785"/>
            <a:ext cx="4012565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>
                <a:solidFill>
                  <a:schemeClr val="bg1"/>
                </a:solidFill>
              </a:rPr>
              <a:t>梯控分布式部署</a:t>
            </a:r>
            <a:endParaRPr lang="zh-CN" altLang="en-US" sz="2300">
              <a:solidFill>
                <a:schemeClr val="bg1"/>
              </a:solidFill>
            </a:endParaRPr>
          </a:p>
        </p:txBody>
      </p:sp>
      <p:sp>
        <p:nvSpPr>
          <p:cNvPr id="60" name="文本占位符 8"/>
          <p:cNvSpPr>
            <a:spLocks noGrp="1"/>
          </p:cNvSpPr>
          <p:nvPr/>
        </p:nvSpPr>
        <p:spPr>
          <a:xfrm>
            <a:off x="395605" y="3867785"/>
            <a:ext cx="32766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电梯分别部署在对应的跨楼层服务器，最大限度减少跨环境耗时对电梯效率影响，提升电梯利用率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PP_MARK_KEY" val="3dab7e93-3a53-4548-9aad-acb5fb16f791"/>
  <p:tag name="COMMONDATA" val="eyJoZGlkIjoiZjM5N2IzNmEyMGUzOTVkYmE1YzIwNGZmODk4MDRlZDgifQ=="/>
  <p:tag name="commondata" val="eyJoZGlkIjoiZTYxOWRiMWRlNWM3NDM3MjMxOGQ0ODI2NTBhNTYxZDA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4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0000500000000000000" pitchFamily="34" charset="-122"/>
            <a:ea typeface="微软雅黑" panose="0000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0</TotalTime>
  <Words>932</Words>
  <Application>WPS 演示</Application>
  <PresentationFormat>全屏显示(16:9)</PresentationFormat>
  <Paragraphs>78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Impact</vt:lpstr>
      <vt:lpstr>Wingdings</vt:lpstr>
      <vt:lpstr>等线</vt:lpstr>
      <vt:lpstr>Calibri</vt:lpstr>
      <vt:lpstr>Arial Unicode MS</vt:lpstr>
      <vt:lpstr>等线 Light</vt:lpstr>
      <vt:lpstr>Calibri Light</vt:lpstr>
      <vt:lpstr>Office 主题​​</vt:lpstr>
      <vt:lpstr>2025重点项目-存储备料跨楼层智慧物流</vt:lpstr>
      <vt:lpstr>2025重点项目-华消智慧物流</vt:lpstr>
      <vt:lpstr>2025重点项目-存储备料跨楼层智慧物流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HTTP一期总结</dc:title>
  <dc:creator>29193</dc:creator>
  <cp:lastModifiedBy>JieI羽</cp:lastModifiedBy>
  <cp:revision>1505</cp:revision>
  <dcterms:created xsi:type="dcterms:W3CDTF">2016-04-12T01:54:00Z</dcterms:created>
  <dcterms:modified xsi:type="dcterms:W3CDTF">2025-06-27T07:06:37Z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SEDS_HWMT_d46a6755">
    <vt:lpwstr>f244c78f_mFV3xz84JCk0OcpOkHv9p1aohZc=_8QYrr15fIzUrPdNMk3n5s9YOO4xXQxhsAP3i/GOefHM9z6JaROZPkiMaio3r9jGw6wkAbPSkGpFF5LlWKw3omxhJ/BbV_a503f47c</vt:lpwstr>
  </property>
  <property fmtid="{D5CDD505-2E9C-101B-9397-08002B2CF9AE}" pid="3" name="GSEDS_TWMT">
    <vt:lpwstr>d46a6755_b77b54e0_38f97e1c9d84c04b46183acbf77e985df10fbf1d7571f6557012c485d032a191</vt:lpwstr>
  </property>
  <property fmtid="{D5CDD505-2E9C-101B-9397-08002B2CF9AE}" pid="4" name="ICV">
    <vt:lpwstr>B19923BD88F144889E73777625445E4F_13</vt:lpwstr>
  </property>
  <property fmtid="{D5CDD505-2E9C-101B-9397-08002B2CF9AE}" pid="5" name="KSOProductBuildVer">
    <vt:lpwstr>2052-12.1.0.16412</vt:lpwstr>
  </property>
</Properties>
</file>